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8" r:id="rId3"/>
    <p:sldId id="259" r:id="rId4"/>
    <p:sldId id="260" r:id="rId5"/>
    <p:sldId id="265" r:id="rId6"/>
    <p:sldId id="266" r:id="rId7"/>
    <p:sldId id="267" r:id="rId8"/>
    <p:sldId id="268" r:id="rId9"/>
    <p:sldId id="269" r:id="rId10"/>
    <p:sldId id="275" r:id="rId11"/>
    <p:sldId id="272" r:id="rId12"/>
    <p:sldId id="274"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AD5A47-F323-4574-9F0E-05D8B6CC705A}">
          <p14:sldIdLst>
            <p14:sldId id="256"/>
            <p14:sldId id="258"/>
            <p14:sldId id="259"/>
            <p14:sldId id="260"/>
            <p14:sldId id="265"/>
            <p14:sldId id="266"/>
            <p14:sldId id="267"/>
            <p14:sldId id="268"/>
            <p14:sldId id="269"/>
            <p14:sldId id="275"/>
            <p14:sldId id="272"/>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102" d="100"/>
          <a:sy n="102" d="100"/>
        </p:scale>
        <p:origin x="28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8EC7E-3713-4733-9836-AD6286B64093}" type="datetimeFigureOut">
              <a:rPr lang="en-IN" smtClean="0"/>
              <a:t>03-10-2023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93417-578C-45FF-A8EA-EAF851DC2530}" type="slidenum">
              <a:rPr lang="en-IN" smtClean="0"/>
              <a:t>‹#›</a:t>
            </a:fld>
            <a:endParaRPr lang="en-IN"/>
          </a:p>
        </p:txBody>
      </p:sp>
    </p:spTree>
    <p:extLst>
      <p:ext uri="{BB962C8B-B14F-4D97-AF65-F5344CB8AC3E}">
        <p14:creationId xmlns:p14="http://schemas.microsoft.com/office/powerpoint/2010/main" val="57855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F5996D-52F8-49A9-9810-8290F21C0FD1}" type="datetimeFigureOut">
              <a:rPr lang="en-IN" smtClean="0"/>
              <a:t>03-10-2023</a:t>
            </a:fld>
            <a:endParaRPr lang="en-IN"/>
          </a:p>
        </p:txBody>
      </p:sp>
      <p:sp>
        <p:nvSpPr>
          <p:cNvPr id="5" name="Footer Placeholder 4"/>
          <p:cNvSpPr>
            <a:spLocks noGrp="1"/>
          </p:cNvSpPr>
          <p:nvPr>
            <p:ph type="ftr" sz="quarter" idx="11"/>
          </p:nvPr>
        </p:nvSpPr>
        <p:spPr>
          <a:xfrm>
            <a:off x="2493105" y="329307"/>
            <a:ext cx="4897310"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BB5DA02-06E7-41E4-BF8A-BB2441C92C66}" type="slidenum">
              <a:rPr lang="en-IN" smtClean="0"/>
              <a:t>‹#›</a:t>
            </a:fld>
            <a:endParaRPr lang="en-IN"/>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2155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5996D-52F8-49A9-9810-8290F21C0FD1}"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B5DA02-06E7-41E4-BF8A-BB2441C92C66}"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648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5996D-52F8-49A9-9810-8290F21C0FD1}"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B5DA02-06E7-41E4-BF8A-BB2441C92C66}" type="slidenum">
              <a:rPr lang="en-IN" smtClean="0"/>
              <a:t>‹#›</a:t>
            </a:fld>
            <a:endParaRPr lang="en-IN"/>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163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5996D-52F8-49A9-9810-8290F21C0FD1}"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B5DA02-06E7-41E4-BF8A-BB2441C92C66}"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523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F5996D-52F8-49A9-9810-8290F21C0FD1}" type="datetimeFigureOut">
              <a:rPr lang="en-IN" smtClean="0"/>
              <a:t>03-10-2023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B5DA02-06E7-41E4-BF8A-BB2441C92C66}"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962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F5996D-52F8-49A9-9810-8290F21C0FD1}"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B5DA02-06E7-41E4-BF8A-BB2441C92C66}"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797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F5996D-52F8-49A9-9810-8290F21C0FD1}" type="datetimeFigureOut">
              <a:rPr lang="en-IN" smtClean="0"/>
              <a:t>03-10-2023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BB5DA02-06E7-41E4-BF8A-BB2441C92C66}"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027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F5996D-52F8-49A9-9810-8290F21C0FD1}" type="datetimeFigureOut">
              <a:rPr lang="en-IN" smtClean="0"/>
              <a:t>03-10-2023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BB5DA02-06E7-41E4-BF8A-BB2441C92C66}"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1986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F5996D-52F8-49A9-9810-8290F21C0FD1}" type="datetimeFigureOut">
              <a:rPr lang="en-IN" smtClean="0"/>
              <a:t>03-10-2023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BB5DA02-06E7-41E4-BF8A-BB2441C92C66}" type="slidenum">
              <a:rPr lang="en-IN" smtClean="0"/>
              <a:t>‹#›</a:t>
            </a:fld>
            <a:endParaRPr lang="en-IN"/>
          </a:p>
        </p:txBody>
      </p:sp>
    </p:spTree>
    <p:extLst>
      <p:ext uri="{BB962C8B-B14F-4D97-AF65-F5344CB8AC3E}">
        <p14:creationId xmlns:p14="http://schemas.microsoft.com/office/powerpoint/2010/main" val="144428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F5996D-52F8-49A9-9810-8290F21C0FD1}" type="datetimeFigureOut">
              <a:rPr lang="en-IN" smtClean="0"/>
              <a:t>03-10-2023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B5DA02-06E7-41E4-BF8A-BB2441C92C66}"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311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B1F5996D-52F8-49A9-9810-8290F21C0FD1}" type="datetimeFigureOut">
              <a:rPr lang="en-IN" smtClean="0"/>
              <a:t>03-10-2023</a:t>
            </a:fld>
            <a:endParaRPr lang="en-IN"/>
          </a:p>
        </p:txBody>
      </p:sp>
      <p:sp>
        <p:nvSpPr>
          <p:cNvPr id="6" name="Footer Placeholder 5"/>
          <p:cNvSpPr>
            <a:spLocks noGrp="1"/>
          </p:cNvSpPr>
          <p:nvPr>
            <p:ph type="ftr" sz="quarter" idx="11"/>
          </p:nvPr>
        </p:nvSpPr>
        <p:spPr>
          <a:xfrm>
            <a:off x="1534910" y="318640"/>
            <a:ext cx="5453475" cy="320931"/>
          </a:xfrm>
        </p:spPr>
        <p:txBody>
          <a:bodyPr/>
          <a:lstStyle/>
          <a:p>
            <a:endParaRPr lang="en-IN"/>
          </a:p>
        </p:txBody>
      </p:sp>
      <p:sp>
        <p:nvSpPr>
          <p:cNvPr id="7" name="Slide Number Placeholder 6"/>
          <p:cNvSpPr>
            <a:spLocks noGrp="1"/>
          </p:cNvSpPr>
          <p:nvPr>
            <p:ph type="sldNum" sz="quarter" idx="12"/>
          </p:nvPr>
        </p:nvSpPr>
        <p:spPr/>
        <p:txBody>
          <a:bodyPr/>
          <a:lstStyle/>
          <a:p>
            <a:fld id="{ABB5DA02-06E7-41E4-BF8A-BB2441C92C66}" type="slidenum">
              <a:rPr lang="en-IN" smtClean="0"/>
              <a:t>‹#›</a:t>
            </a:fld>
            <a:endParaRPr lang="en-IN"/>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161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1F5996D-52F8-49A9-9810-8290F21C0FD1}" type="datetimeFigureOut">
              <a:rPr lang="en-IN" smtClean="0"/>
              <a:t>03-10-2023</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BB5DA02-06E7-41E4-BF8A-BB2441C92C66}" type="slidenum">
              <a:rPr lang="en-IN" smtClean="0"/>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404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D021-C28A-0892-6C70-0276520614A1}"/>
              </a:ext>
            </a:extLst>
          </p:cNvPr>
          <p:cNvSpPr>
            <a:spLocks noGrp="1"/>
          </p:cNvSpPr>
          <p:nvPr>
            <p:ph type="ctrTitle"/>
          </p:nvPr>
        </p:nvSpPr>
        <p:spPr>
          <a:xfrm>
            <a:off x="2412275" y="496070"/>
            <a:ext cx="9144000" cy="1865086"/>
          </a:xfrm>
        </p:spPr>
        <p:txBody>
          <a:bodyPr>
            <a:normAutofit/>
          </a:bodyPr>
          <a:lstStyle/>
          <a:p>
            <a:r>
              <a:rPr lang="en-IN" sz="5000" b="1" dirty="0"/>
              <a:t>Graph Redesign Project</a:t>
            </a:r>
          </a:p>
        </p:txBody>
      </p:sp>
    </p:spTree>
    <p:extLst>
      <p:ext uri="{BB962C8B-B14F-4D97-AF65-F5344CB8AC3E}">
        <p14:creationId xmlns:p14="http://schemas.microsoft.com/office/powerpoint/2010/main" val="123105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E5E5AE-9E82-7CEC-20B9-48D14CE87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8" y="665383"/>
            <a:ext cx="6024699" cy="5338883"/>
          </a:xfrm>
          <a:prstGeom prst="rect">
            <a:avLst/>
          </a:prstGeom>
        </p:spPr>
      </p:pic>
      <p:pic>
        <p:nvPicPr>
          <p:cNvPr id="5" name="Picture 4">
            <a:extLst>
              <a:ext uri="{FF2B5EF4-FFF2-40B4-BE49-F238E27FC236}">
                <a16:creationId xmlns:a16="http://schemas.microsoft.com/office/drawing/2014/main" id="{0ABE87DB-92D7-6049-A787-75C313206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433" y="853733"/>
            <a:ext cx="5832567" cy="5150533"/>
          </a:xfrm>
          <a:prstGeom prst="rect">
            <a:avLst/>
          </a:prstGeom>
        </p:spPr>
      </p:pic>
      <p:sp>
        <p:nvSpPr>
          <p:cNvPr id="6" name="TextBox 5">
            <a:extLst>
              <a:ext uri="{FF2B5EF4-FFF2-40B4-BE49-F238E27FC236}">
                <a16:creationId xmlns:a16="http://schemas.microsoft.com/office/drawing/2014/main" id="{E480AD69-526E-1C6E-8765-F5D718525D40}"/>
              </a:ext>
            </a:extLst>
          </p:cNvPr>
          <p:cNvSpPr txBox="1"/>
          <p:nvPr/>
        </p:nvSpPr>
        <p:spPr>
          <a:xfrm>
            <a:off x="5239910" y="205561"/>
            <a:ext cx="2836033" cy="477054"/>
          </a:xfrm>
          <a:prstGeom prst="rect">
            <a:avLst/>
          </a:prstGeom>
          <a:noFill/>
        </p:spPr>
        <p:txBody>
          <a:bodyPr wrap="none" rtlCol="0">
            <a:spAutoFit/>
          </a:bodyPr>
          <a:lstStyle/>
          <a:p>
            <a:r>
              <a:rPr lang="en-IN" sz="2500" dirty="0"/>
              <a:t>Redesigned Graph</a:t>
            </a:r>
          </a:p>
        </p:txBody>
      </p:sp>
    </p:spTree>
    <p:extLst>
      <p:ext uri="{BB962C8B-B14F-4D97-AF65-F5344CB8AC3E}">
        <p14:creationId xmlns:p14="http://schemas.microsoft.com/office/powerpoint/2010/main" val="102542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B6E43-0997-A1E8-D5A6-3F97CF259594}"/>
              </a:ext>
            </a:extLst>
          </p:cNvPr>
          <p:cNvSpPr>
            <a:spLocks noGrp="1"/>
          </p:cNvSpPr>
          <p:nvPr>
            <p:ph type="title" idx="4294967295"/>
          </p:nvPr>
        </p:nvSpPr>
        <p:spPr>
          <a:xfrm>
            <a:off x="357051" y="28123"/>
            <a:ext cx="9520237" cy="1058862"/>
          </a:xfrm>
        </p:spPr>
        <p:txBody>
          <a:bodyPr/>
          <a:lstStyle/>
          <a:p>
            <a:r>
              <a:rPr lang="en-IN" dirty="0"/>
              <a:t>Old graph vs Redesigned graph</a:t>
            </a:r>
          </a:p>
        </p:txBody>
      </p:sp>
      <p:pic>
        <p:nvPicPr>
          <p:cNvPr id="10" name="Content Placeholder 11">
            <a:extLst>
              <a:ext uri="{FF2B5EF4-FFF2-40B4-BE49-F238E27FC236}">
                <a16:creationId xmlns:a16="http://schemas.microsoft.com/office/drawing/2014/main" id="{E97301C8-BB45-5B7C-9355-5EFEC014C436}"/>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31221" y="1511638"/>
            <a:ext cx="5016137" cy="3834723"/>
          </a:xfrm>
        </p:spPr>
      </p:pic>
      <p:pic>
        <p:nvPicPr>
          <p:cNvPr id="11" name="Content Placeholder 7">
            <a:extLst>
              <a:ext uri="{FF2B5EF4-FFF2-40B4-BE49-F238E27FC236}">
                <a16:creationId xmlns:a16="http://schemas.microsoft.com/office/drawing/2014/main" id="{69477561-784F-93AD-BAEF-04745CD5EAEB}"/>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7749381" y="28123"/>
            <a:ext cx="3728516" cy="5886076"/>
          </a:xfrm>
        </p:spPr>
      </p:pic>
    </p:spTree>
    <p:extLst>
      <p:ext uri="{BB962C8B-B14F-4D97-AF65-F5344CB8AC3E}">
        <p14:creationId xmlns:p14="http://schemas.microsoft.com/office/powerpoint/2010/main" val="406600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4F24-E9BE-20CC-9D6B-52F1EE9706D0}"/>
              </a:ext>
            </a:extLst>
          </p:cNvPr>
          <p:cNvSpPr>
            <a:spLocks noGrp="1"/>
          </p:cNvSpPr>
          <p:nvPr>
            <p:ph type="title"/>
          </p:nvPr>
        </p:nvSpPr>
        <p:spPr>
          <a:xfrm>
            <a:off x="1534696" y="342420"/>
            <a:ext cx="9520158" cy="1049235"/>
          </a:xfrm>
        </p:spPr>
        <p:txBody>
          <a:bodyPr/>
          <a:lstStyle/>
          <a:p>
            <a:r>
              <a:rPr lang="en-IN" dirty="0"/>
              <a:t>Challenges</a:t>
            </a:r>
          </a:p>
        </p:txBody>
      </p:sp>
      <p:sp>
        <p:nvSpPr>
          <p:cNvPr id="3" name="Content Placeholder 2">
            <a:extLst>
              <a:ext uri="{FF2B5EF4-FFF2-40B4-BE49-F238E27FC236}">
                <a16:creationId xmlns:a16="http://schemas.microsoft.com/office/drawing/2014/main" id="{C4DF8C73-F4E7-FC9E-1097-32E2379F3DCD}"/>
              </a:ext>
            </a:extLst>
          </p:cNvPr>
          <p:cNvSpPr>
            <a:spLocks noGrp="1"/>
          </p:cNvSpPr>
          <p:nvPr>
            <p:ph idx="1"/>
          </p:nvPr>
        </p:nvSpPr>
        <p:spPr/>
        <p:txBody>
          <a:bodyPr/>
          <a:lstStyle/>
          <a:p>
            <a:r>
              <a:rPr lang="en-US" dirty="0"/>
              <a:t>Finding a bad graph wasn't the hardest challenge we had to solve, it was finding a bad graph along with the data that was used to make the graph.</a:t>
            </a:r>
          </a:p>
          <a:p>
            <a:pPr marL="0" indent="0">
              <a:buNone/>
            </a:pPr>
            <a:endParaRPr lang="en-US" dirty="0"/>
          </a:p>
          <a:p>
            <a:r>
              <a:rPr lang="en-US" dirty="0"/>
              <a:t>Thinking of an appropriate type of graph for redesigning and visualizing the bad graph into meaningful graph was another challenge.</a:t>
            </a:r>
          </a:p>
          <a:p>
            <a:endParaRPr lang="en-IN" dirty="0"/>
          </a:p>
          <a:p>
            <a:endParaRPr lang="en-IN" dirty="0"/>
          </a:p>
        </p:txBody>
      </p:sp>
    </p:spTree>
    <p:extLst>
      <p:ext uri="{BB962C8B-B14F-4D97-AF65-F5344CB8AC3E}">
        <p14:creationId xmlns:p14="http://schemas.microsoft.com/office/powerpoint/2010/main" val="311532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4F24-E9BE-20CC-9D6B-52F1EE9706D0}"/>
              </a:ext>
            </a:extLst>
          </p:cNvPr>
          <p:cNvSpPr>
            <a:spLocks noGrp="1"/>
          </p:cNvSpPr>
          <p:nvPr>
            <p:ph type="title"/>
          </p:nvPr>
        </p:nvSpPr>
        <p:spPr>
          <a:xfrm>
            <a:off x="1534696" y="342420"/>
            <a:ext cx="9520158" cy="1049235"/>
          </a:xfrm>
        </p:spPr>
        <p:txBody>
          <a:bodyPr/>
          <a:lstStyle/>
          <a:p>
            <a:r>
              <a:rPr lang="en-IN" dirty="0"/>
              <a:t>Conclusion</a:t>
            </a:r>
          </a:p>
        </p:txBody>
      </p:sp>
      <p:sp>
        <p:nvSpPr>
          <p:cNvPr id="3" name="Content Placeholder 2">
            <a:extLst>
              <a:ext uri="{FF2B5EF4-FFF2-40B4-BE49-F238E27FC236}">
                <a16:creationId xmlns:a16="http://schemas.microsoft.com/office/drawing/2014/main" id="{C4DF8C73-F4E7-FC9E-1097-32E2379F3DCD}"/>
              </a:ext>
            </a:extLst>
          </p:cNvPr>
          <p:cNvSpPr>
            <a:spLocks noGrp="1"/>
          </p:cNvSpPr>
          <p:nvPr>
            <p:ph idx="1"/>
          </p:nvPr>
        </p:nvSpPr>
        <p:spPr>
          <a:xfrm>
            <a:off x="1534696" y="2690949"/>
            <a:ext cx="9520158" cy="2775396"/>
          </a:xfrm>
        </p:spPr>
        <p:txBody>
          <a:bodyPr/>
          <a:lstStyle/>
          <a:p>
            <a:r>
              <a:rPr lang="en-US" dirty="0"/>
              <a:t>We redesigned the bad graph by following the four design guidelines of accurate comparisons, simplify appearance, interpretation, and reader engagement.</a:t>
            </a:r>
          </a:p>
          <a:p>
            <a:r>
              <a:rPr lang="en-US" dirty="0"/>
              <a:t>The libraries we used were tidyverse and micromapST() </a:t>
            </a:r>
          </a:p>
          <a:p>
            <a:r>
              <a:rPr lang="en-US" dirty="0"/>
              <a:t>In this project we learnt about the principles for plotting a good graph and how to redesign a bad graph to be visually informative and clear for the reader.</a:t>
            </a:r>
            <a:endParaRPr lang="en-IN" dirty="0"/>
          </a:p>
        </p:txBody>
      </p:sp>
    </p:spTree>
    <p:extLst>
      <p:ext uri="{BB962C8B-B14F-4D97-AF65-F5344CB8AC3E}">
        <p14:creationId xmlns:p14="http://schemas.microsoft.com/office/powerpoint/2010/main" val="279651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B350-B2F0-E2A3-65B5-8F183EC76C05}"/>
              </a:ext>
            </a:extLst>
          </p:cNvPr>
          <p:cNvSpPr>
            <a:spLocks noGrp="1"/>
          </p:cNvSpPr>
          <p:nvPr>
            <p:ph type="title"/>
          </p:nvPr>
        </p:nvSpPr>
        <p:spPr>
          <a:xfrm>
            <a:off x="1534696" y="342420"/>
            <a:ext cx="9520158" cy="1049235"/>
          </a:xfrm>
        </p:spPr>
        <p:txBody>
          <a:bodyPr/>
          <a:lstStyle/>
          <a:p>
            <a:r>
              <a:rPr lang="en-IN" dirty="0"/>
              <a:t>Bad Graph: Definition &amp; Examples</a:t>
            </a:r>
          </a:p>
        </p:txBody>
      </p:sp>
      <p:sp>
        <p:nvSpPr>
          <p:cNvPr id="3" name="Content Placeholder 2">
            <a:extLst>
              <a:ext uri="{FF2B5EF4-FFF2-40B4-BE49-F238E27FC236}">
                <a16:creationId xmlns:a16="http://schemas.microsoft.com/office/drawing/2014/main" id="{3023B201-F241-284B-EB3F-2365CB06FDB0}"/>
              </a:ext>
            </a:extLst>
          </p:cNvPr>
          <p:cNvSpPr>
            <a:spLocks noGrp="1"/>
          </p:cNvSpPr>
          <p:nvPr>
            <p:ph idx="1"/>
          </p:nvPr>
        </p:nvSpPr>
        <p:spPr/>
        <p:txBody>
          <a:bodyPr/>
          <a:lstStyle/>
          <a:p>
            <a:pPr marL="0" indent="0">
              <a:buNone/>
            </a:pPr>
            <a:endParaRPr lang="en-IN" dirty="0"/>
          </a:p>
          <a:p>
            <a:pPr marL="0" indent="0">
              <a:buNone/>
            </a:pPr>
            <a:r>
              <a:rPr lang="en-IN" dirty="0"/>
              <a:t>A graph that misrepresents data and does not convey a clear message that might lead to wrong conclusions. </a:t>
            </a:r>
          </a:p>
          <a:p>
            <a:pPr marL="0" indent="0">
              <a:buNone/>
            </a:pPr>
            <a:endParaRPr lang="en-IN" dirty="0"/>
          </a:p>
          <a:p>
            <a:pPr marL="0" indent="0">
              <a:buNone/>
            </a:pPr>
            <a:r>
              <a:rPr lang="en-IN" dirty="0"/>
              <a:t>A few examples of bad graphs are: </a:t>
            </a:r>
          </a:p>
          <a:p>
            <a:r>
              <a:rPr lang="en-IN" dirty="0"/>
              <a:t>A graph from USA Today about welfare of USA</a:t>
            </a:r>
          </a:p>
          <a:p>
            <a:r>
              <a:rPr lang="en-IN" dirty="0"/>
              <a:t>A graph from CNN about Terry Schiavo </a:t>
            </a:r>
          </a:p>
        </p:txBody>
      </p:sp>
    </p:spTree>
    <p:extLst>
      <p:ext uri="{BB962C8B-B14F-4D97-AF65-F5344CB8AC3E}">
        <p14:creationId xmlns:p14="http://schemas.microsoft.com/office/powerpoint/2010/main" val="422920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CB4E-3D25-4C0C-1F1F-0F4BAC400EE0}"/>
              </a:ext>
            </a:extLst>
          </p:cNvPr>
          <p:cNvSpPr>
            <a:spLocks noGrp="1"/>
          </p:cNvSpPr>
          <p:nvPr>
            <p:ph type="title"/>
          </p:nvPr>
        </p:nvSpPr>
        <p:spPr>
          <a:xfrm>
            <a:off x="1534695" y="1018304"/>
            <a:ext cx="3183128" cy="1376553"/>
          </a:xfrm>
        </p:spPr>
        <p:txBody>
          <a:bodyPr>
            <a:noAutofit/>
          </a:bodyPr>
          <a:lstStyle/>
          <a:p>
            <a:r>
              <a:rPr lang="en-IN" dirty="0"/>
              <a:t>A graph from USA Today about welfare of USA</a:t>
            </a:r>
            <a:br>
              <a:rPr lang="en-IN" dirty="0"/>
            </a:br>
            <a:endParaRPr lang="en-IN" dirty="0"/>
          </a:p>
        </p:txBody>
      </p:sp>
      <p:pic>
        <p:nvPicPr>
          <p:cNvPr id="6" name="Content Placeholder 5">
            <a:extLst>
              <a:ext uri="{FF2B5EF4-FFF2-40B4-BE49-F238E27FC236}">
                <a16:creationId xmlns:a16="http://schemas.microsoft.com/office/drawing/2014/main" id="{5DEA7932-3CAF-29FB-5927-431A0AF52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3268" y="1018304"/>
            <a:ext cx="4216264" cy="4374374"/>
          </a:xfrm>
        </p:spPr>
      </p:pic>
      <p:sp>
        <p:nvSpPr>
          <p:cNvPr id="4" name="Text Placeholder 3">
            <a:extLst>
              <a:ext uri="{FF2B5EF4-FFF2-40B4-BE49-F238E27FC236}">
                <a16:creationId xmlns:a16="http://schemas.microsoft.com/office/drawing/2014/main" id="{F7EED48B-5FF6-BD24-9EE0-36D8BC306890}"/>
              </a:ext>
            </a:extLst>
          </p:cNvPr>
          <p:cNvSpPr>
            <a:spLocks noGrp="1"/>
          </p:cNvSpPr>
          <p:nvPr>
            <p:ph type="body" sz="half" idx="2"/>
          </p:nvPr>
        </p:nvSpPr>
        <p:spPr>
          <a:xfrm>
            <a:off x="1534695" y="3065417"/>
            <a:ext cx="4216264" cy="2388255"/>
          </a:xfrm>
        </p:spPr>
        <p:txBody>
          <a:bodyPr>
            <a:normAutofit lnSpcReduction="10000"/>
          </a:bodyPr>
          <a:lstStyle/>
          <a:p>
            <a:r>
              <a:rPr lang="en-IN" dirty="0"/>
              <a:t>As we can see from this graph, they have shown that over 100 million people are receiving federal welfare whereas in the      y-axis we can see that the amount starts from 94 million which means that there isn’t a lot of increase in welfare money over the years, so the graph is misleading and we can say that it is a bad graph. </a:t>
            </a:r>
          </a:p>
        </p:txBody>
      </p:sp>
    </p:spTree>
    <p:extLst>
      <p:ext uri="{BB962C8B-B14F-4D97-AF65-F5344CB8AC3E}">
        <p14:creationId xmlns:p14="http://schemas.microsoft.com/office/powerpoint/2010/main" val="2876997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480F-A3B2-1EA7-DBF3-08673BAB0F60}"/>
              </a:ext>
            </a:extLst>
          </p:cNvPr>
          <p:cNvSpPr>
            <a:spLocks noGrp="1"/>
          </p:cNvSpPr>
          <p:nvPr>
            <p:ph type="title"/>
          </p:nvPr>
        </p:nvSpPr>
        <p:spPr>
          <a:xfrm>
            <a:off x="1534642" y="798974"/>
            <a:ext cx="3183128" cy="1378170"/>
          </a:xfrm>
        </p:spPr>
        <p:txBody>
          <a:bodyPr/>
          <a:lstStyle/>
          <a:p>
            <a:r>
              <a:rPr lang="en-IN" dirty="0"/>
              <a:t>A graph from CNN about Terry Schiavo </a:t>
            </a:r>
            <a:br>
              <a:rPr lang="en-IN" dirty="0"/>
            </a:br>
            <a:endParaRPr lang="en-IN" dirty="0"/>
          </a:p>
        </p:txBody>
      </p:sp>
      <p:pic>
        <p:nvPicPr>
          <p:cNvPr id="6" name="Content Placeholder 5">
            <a:extLst>
              <a:ext uri="{FF2B5EF4-FFF2-40B4-BE49-F238E27FC236}">
                <a16:creationId xmlns:a16="http://schemas.microsoft.com/office/drawing/2014/main" id="{E73D7C78-4BC7-0F10-8BD2-1F63B8A77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2992" y="1396745"/>
            <a:ext cx="4512290" cy="2972095"/>
          </a:xfrm>
        </p:spPr>
      </p:pic>
      <p:sp>
        <p:nvSpPr>
          <p:cNvPr id="4" name="Text Placeholder 3">
            <a:extLst>
              <a:ext uri="{FF2B5EF4-FFF2-40B4-BE49-F238E27FC236}">
                <a16:creationId xmlns:a16="http://schemas.microsoft.com/office/drawing/2014/main" id="{8B2422F5-F760-7C6B-8166-5271A06C0DE8}"/>
              </a:ext>
            </a:extLst>
          </p:cNvPr>
          <p:cNvSpPr>
            <a:spLocks noGrp="1"/>
          </p:cNvSpPr>
          <p:nvPr>
            <p:ph type="body" sz="half" idx="2"/>
          </p:nvPr>
        </p:nvSpPr>
        <p:spPr>
          <a:xfrm>
            <a:off x="1534695" y="3030583"/>
            <a:ext cx="4944482" cy="2423089"/>
          </a:xfrm>
        </p:spPr>
        <p:txBody>
          <a:bodyPr>
            <a:normAutofit fontScale="92500" lnSpcReduction="10000"/>
          </a:bodyPr>
          <a:lstStyle/>
          <a:p>
            <a:r>
              <a:rPr lang="en-IN" dirty="0"/>
              <a:t>Now in this graph they show the percentage of people who agreed to remove Terry from life support. This graph shows that higher percentage of Democrats agreed to remove life support compared to Independents and Republicans, but if we see the y-axis Democrats voted 62% which is slightly higher compared to Independents and Republicans with 54%. Hence this graph is misleading the readers and is considered as a bad graph.</a:t>
            </a:r>
          </a:p>
        </p:txBody>
      </p:sp>
    </p:spTree>
    <p:extLst>
      <p:ext uri="{BB962C8B-B14F-4D97-AF65-F5344CB8AC3E}">
        <p14:creationId xmlns:p14="http://schemas.microsoft.com/office/powerpoint/2010/main" val="227030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33F0723B-AB2D-CE83-F91B-5547E3D9F4A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62696" y="90568"/>
            <a:ext cx="7855131" cy="6002075"/>
          </a:xfrm>
        </p:spPr>
      </p:pic>
      <p:sp>
        <p:nvSpPr>
          <p:cNvPr id="14" name="TextBox 13">
            <a:extLst>
              <a:ext uri="{FF2B5EF4-FFF2-40B4-BE49-F238E27FC236}">
                <a16:creationId xmlns:a16="http://schemas.microsoft.com/office/drawing/2014/main" id="{D413885D-2012-1CDF-A107-9D2BD2FA6FEF}"/>
              </a:ext>
            </a:extLst>
          </p:cNvPr>
          <p:cNvSpPr txBox="1"/>
          <p:nvPr/>
        </p:nvSpPr>
        <p:spPr>
          <a:xfrm flipH="1">
            <a:off x="174171" y="322216"/>
            <a:ext cx="3666308" cy="861774"/>
          </a:xfrm>
          <a:prstGeom prst="rect">
            <a:avLst/>
          </a:prstGeom>
          <a:noFill/>
        </p:spPr>
        <p:txBody>
          <a:bodyPr wrap="square" rtlCol="0">
            <a:spAutoFit/>
          </a:bodyPr>
          <a:lstStyle/>
          <a:p>
            <a:r>
              <a:rPr lang="en-IN" sz="2500" dirty="0"/>
              <a:t>Bad Graph we chose for the project:</a:t>
            </a:r>
          </a:p>
        </p:txBody>
      </p:sp>
    </p:spTree>
    <p:extLst>
      <p:ext uri="{BB962C8B-B14F-4D97-AF65-F5344CB8AC3E}">
        <p14:creationId xmlns:p14="http://schemas.microsoft.com/office/powerpoint/2010/main" val="112149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C732-34A1-05BF-A44A-6D312555A140}"/>
              </a:ext>
            </a:extLst>
          </p:cNvPr>
          <p:cNvSpPr>
            <a:spLocks noGrp="1"/>
          </p:cNvSpPr>
          <p:nvPr>
            <p:ph type="title"/>
          </p:nvPr>
        </p:nvSpPr>
        <p:spPr>
          <a:xfrm>
            <a:off x="1534696" y="342420"/>
            <a:ext cx="9520158" cy="1049235"/>
          </a:xfrm>
        </p:spPr>
        <p:txBody>
          <a:bodyPr/>
          <a:lstStyle/>
          <a:p>
            <a:r>
              <a:rPr lang="en-IN" dirty="0"/>
              <a:t>Mistakes in the graph</a:t>
            </a:r>
          </a:p>
        </p:txBody>
      </p:sp>
      <p:sp>
        <p:nvSpPr>
          <p:cNvPr id="3" name="Content Placeholder 2">
            <a:extLst>
              <a:ext uri="{FF2B5EF4-FFF2-40B4-BE49-F238E27FC236}">
                <a16:creationId xmlns:a16="http://schemas.microsoft.com/office/drawing/2014/main" id="{626CA37E-7134-02F5-3E96-6CE64D66D1FF}"/>
              </a:ext>
            </a:extLst>
          </p:cNvPr>
          <p:cNvSpPr>
            <a:spLocks noGrp="1"/>
          </p:cNvSpPr>
          <p:nvPr>
            <p:ph idx="1"/>
          </p:nvPr>
        </p:nvSpPr>
        <p:spPr/>
        <p:txBody>
          <a:bodyPr>
            <a:normAutofit fontScale="92500" lnSpcReduction="20000"/>
          </a:bodyPr>
          <a:lstStyle/>
          <a:p>
            <a:r>
              <a:rPr lang="en-IN" dirty="0"/>
              <a:t>In the graph we can see that the average credit card balance by state in 2020 and balance decrease percentage from 2019 in USA is poorly visualised and hard to understand.</a:t>
            </a:r>
          </a:p>
          <a:p>
            <a:r>
              <a:rPr lang="en-IN" dirty="0"/>
              <a:t>In large states like Texas, Arizona etc. we can understand the information being displayed but to the right most side of the country, a lot of data is crowded and some are shown out of the map via lines and information is not clear for the reader.</a:t>
            </a:r>
          </a:p>
          <a:p>
            <a:r>
              <a:rPr lang="en-IN" dirty="0"/>
              <a:t>There is no clear grid for the representation and no legend for the states due to which new readers might be confused among the states.</a:t>
            </a:r>
          </a:p>
          <a:p>
            <a:r>
              <a:rPr lang="en-IN" dirty="0"/>
              <a:t>The graph clearly goes against the guidelines which should be followed for a good graph.</a:t>
            </a:r>
          </a:p>
        </p:txBody>
      </p:sp>
    </p:spTree>
    <p:extLst>
      <p:ext uri="{BB962C8B-B14F-4D97-AF65-F5344CB8AC3E}">
        <p14:creationId xmlns:p14="http://schemas.microsoft.com/office/powerpoint/2010/main" val="51692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413D-965B-60EA-B95E-59F5236C385D}"/>
              </a:ext>
            </a:extLst>
          </p:cNvPr>
          <p:cNvSpPr>
            <a:spLocks noGrp="1"/>
          </p:cNvSpPr>
          <p:nvPr>
            <p:ph type="title"/>
          </p:nvPr>
        </p:nvSpPr>
        <p:spPr>
          <a:xfrm>
            <a:off x="1534695" y="339832"/>
            <a:ext cx="9520157" cy="1059305"/>
          </a:xfrm>
        </p:spPr>
        <p:txBody>
          <a:bodyPr/>
          <a:lstStyle/>
          <a:p>
            <a:r>
              <a:rPr lang="en-IN" dirty="0"/>
              <a:t>Refining the dataset</a:t>
            </a:r>
          </a:p>
        </p:txBody>
      </p:sp>
      <p:sp>
        <p:nvSpPr>
          <p:cNvPr id="3" name="Content Placeholder 2">
            <a:extLst>
              <a:ext uri="{FF2B5EF4-FFF2-40B4-BE49-F238E27FC236}">
                <a16:creationId xmlns:a16="http://schemas.microsoft.com/office/drawing/2014/main" id="{0E9F411A-AB1E-737F-046E-74C6944DEC5A}"/>
              </a:ext>
            </a:extLst>
          </p:cNvPr>
          <p:cNvSpPr>
            <a:spLocks noGrp="1"/>
          </p:cNvSpPr>
          <p:nvPr>
            <p:ph sz="half" idx="1"/>
          </p:nvPr>
        </p:nvSpPr>
        <p:spPr>
          <a:xfrm>
            <a:off x="1534695" y="2010877"/>
            <a:ext cx="4608576" cy="3710653"/>
          </a:xfrm>
        </p:spPr>
        <p:txBody>
          <a:bodyPr>
            <a:normAutofit/>
          </a:bodyPr>
          <a:lstStyle/>
          <a:p>
            <a:pPr marL="0" indent="0">
              <a:buNone/>
            </a:pPr>
            <a:r>
              <a:rPr lang="en-IN" dirty="0"/>
              <a:t>The rows in the dataset show the credit card debt in year 2019 and 2020 and the change in debt percentage for each state.</a:t>
            </a:r>
          </a:p>
          <a:p>
            <a:pPr marL="0" indent="0">
              <a:buNone/>
            </a:pPr>
            <a:r>
              <a:rPr lang="en-IN" dirty="0"/>
              <a:t>A modification which we made was simplifying the debt values by dividing them with 1000 so that they can be clearly represented and the scale values will not be crowded.</a:t>
            </a:r>
          </a:p>
        </p:txBody>
      </p:sp>
      <p:pic>
        <p:nvPicPr>
          <p:cNvPr id="6" name="Content Placeholder 5">
            <a:extLst>
              <a:ext uri="{FF2B5EF4-FFF2-40B4-BE49-F238E27FC236}">
                <a16:creationId xmlns:a16="http://schemas.microsoft.com/office/drawing/2014/main" id="{6AAA2C9E-E2CE-30E0-D119-C3EDE5407D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50271" y="2368731"/>
            <a:ext cx="5661449" cy="2293722"/>
          </a:xfrm>
        </p:spPr>
      </p:pic>
    </p:spTree>
    <p:extLst>
      <p:ext uri="{BB962C8B-B14F-4D97-AF65-F5344CB8AC3E}">
        <p14:creationId xmlns:p14="http://schemas.microsoft.com/office/powerpoint/2010/main" val="401262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413D-965B-60EA-B95E-59F5236C385D}"/>
              </a:ext>
            </a:extLst>
          </p:cNvPr>
          <p:cNvSpPr>
            <a:spLocks noGrp="1"/>
          </p:cNvSpPr>
          <p:nvPr>
            <p:ph type="title"/>
          </p:nvPr>
        </p:nvSpPr>
        <p:spPr>
          <a:xfrm>
            <a:off x="1534695" y="339832"/>
            <a:ext cx="9520157" cy="1059305"/>
          </a:xfrm>
        </p:spPr>
        <p:txBody>
          <a:bodyPr/>
          <a:lstStyle/>
          <a:p>
            <a:r>
              <a:rPr lang="en-IN" dirty="0"/>
              <a:t>Refining the dataset</a:t>
            </a:r>
          </a:p>
        </p:txBody>
      </p:sp>
      <p:sp>
        <p:nvSpPr>
          <p:cNvPr id="3" name="Content Placeholder 2">
            <a:extLst>
              <a:ext uri="{FF2B5EF4-FFF2-40B4-BE49-F238E27FC236}">
                <a16:creationId xmlns:a16="http://schemas.microsoft.com/office/drawing/2014/main" id="{0E9F411A-AB1E-737F-046E-74C6944DEC5A}"/>
              </a:ext>
            </a:extLst>
          </p:cNvPr>
          <p:cNvSpPr>
            <a:spLocks noGrp="1"/>
          </p:cNvSpPr>
          <p:nvPr>
            <p:ph sz="half" idx="1"/>
          </p:nvPr>
        </p:nvSpPr>
        <p:spPr>
          <a:xfrm>
            <a:off x="1534695" y="3804842"/>
            <a:ext cx="4608576" cy="3710653"/>
          </a:xfrm>
        </p:spPr>
        <p:txBody>
          <a:bodyPr>
            <a:normAutofit/>
          </a:bodyPr>
          <a:lstStyle/>
          <a:p>
            <a:pPr marL="0" indent="0">
              <a:buNone/>
            </a:pPr>
            <a:r>
              <a:rPr lang="en-IN" dirty="0"/>
              <a:t>Now the values can be clearly plotted on the scale.</a:t>
            </a:r>
          </a:p>
        </p:txBody>
      </p:sp>
      <p:pic>
        <p:nvPicPr>
          <p:cNvPr id="8" name="Content Placeholder 7">
            <a:extLst>
              <a:ext uri="{FF2B5EF4-FFF2-40B4-BE49-F238E27FC236}">
                <a16:creationId xmlns:a16="http://schemas.microsoft.com/office/drawing/2014/main" id="{485730E1-DD71-8377-034F-B8E07760F25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6729" y="2458980"/>
            <a:ext cx="5737529" cy="2229439"/>
          </a:xfrm>
        </p:spPr>
      </p:pic>
    </p:spTree>
    <p:extLst>
      <p:ext uri="{BB962C8B-B14F-4D97-AF65-F5344CB8AC3E}">
        <p14:creationId xmlns:p14="http://schemas.microsoft.com/office/powerpoint/2010/main" val="3779085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413D-965B-60EA-B95E-59F5236C385D}"/>
              </a:ext>
            </a:extLst>
          </p:cNvPr>
          <p:cNvSpPr>
            <a:spLocks noGrp="1"/>
          </p:cNvSpPr>
          <p:nvPr>
            <p:ph type="title"/>
          </p:nvPr>
        </p:nvSpPr>
        <p:spPr>
          <a:xfrm>
            <a:off x="1534695" y="339832"/>
            <a:ext cx="9520157" cy="1059305"/>
          </a:xfrm>
        </p:spPr>
        <p:txBody>
          <a:bodyPr/>
          <a:lstStyle/>
          <a:p>
            <a:r>
              <a:rPr lang="en-IN" dirty="0"/>
              <a:t>Designing the Micromap</a:t>
            </a:r>
          </a:p>
        </p:txBody>
      </p:sp>
      <p:sp>
        <p:nvSpPr>
          <p:cNvPr id="3" name="Content Placeholder 2">
            <a:extLst>
              <a:ext uri="{FF2B5EF4-FFF2-40B4-BE49-F238E27FC236}">
                <a16:creationId xmlns:a16="http://schemas.microsoft.com/office/drawing/2014/main" id="{0E9F411A-AB1E-737F-046E-74C6944DEC5A}"/>
              </a:ext>
            </a:extLst>
          </p:cNvPr>
          <p:cNvSpPr>
            <a:spLocks noGrp="1"/>
          </p:cNvSpPr>
          <p:nvPr>
            <p:ph sz="half" idx="1"/>
          </p:nvPr>
        </p:nvSpPr>
        <p:spPr>
          <a:xfrm>
            <a:off x="1487424" y="2017343"/>
            <a:ext cx="4826290" cy="3710653"/>
          </a:xfrm>
        </p:spPr>
        <p:txBody>
          <a:bodyPr>
            <a:normAutofit fontScale="92500"/>
          </a:bodyPr>
          <a:lstStyle/>
          <a:p>
            <a:r>
              <a:rPr lang="en-IN" dirty="0"/>
              <a:t>By using micromapST() package in R Studio, we designed the micro map for the credit card debt data and sorted it by percentage change in ascending order.</a:t>
            </a:r>
          </a:p>
          <a:p>
            <a:r>
              <a:rPr lang="en-IN" dirty="0"/>
              <a:t>We chose a cumulative type of map representation and we showed the percentage representation by dot plot,  change in debt amount using arrow plot and specific clear labels for the columns.</a:t>
            </a:r>
          </a:p>
          <a:p>
            <a:pPr marL="0" indent="0">
              <a:buNone/>
            </a:pPr>
            <a:endParaRPr lang="en-IN" dirty="0"/>
          </a:p>
        </p:txBody>
      </p:sp>
      <p:pic>
        <p:nvPicPr>
          <p:cNvPr id="7" name="Content Placeholder 6">
            <a:extLst>
              <a:ext uri="{FF2B5EF4-FFF2-40B4-BE49-F238E27FC236}">
                <a16:creationId xmlns:a16="http://schemas.microsoft.com/office/drawing/2014/main" id="{7F4DB640-9146-5AEE-BF5C-DB171EAD08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1971" y="2278600"/>
            <a:ext cx="5714235" cy="2882303"/>
          </a:xfrm>
        </p:spPr>
      </p:pic>
    </p:spTree>
    <p:extLst>
      <p:ext uri="{BB962C8B-B14F-4D97-AF65-F5344CB8AC3E}">
        <p14:creationId xmlns:p14="http://schemas.microsoft.com/office/powerpoint/2010/main" val="4560237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202</TotalTime>
  <Words>611</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Palatino Linotype</vt:lpstr>
      <vt:lpstr>Gallery</vt:lpstr>
      <vt:lpstr>Graph Redesign Project</vt:lpstr>
      <vt:lpstr>Bad Graph: Definition &amp; Examples</vt:lpstr>
      <vt:lpstr>A graph from USA Today about welfare of USA </vt:lpstr>
      <vt:lpstr>A graph from CNN about Terry Schiavo  </vt:lpstr>
      <vt:lpstr>PowerPoint Presentation</vt:lpstr>
      <vt:lpstr>Mistakes in the graph</vt:lpstr>
      <vt:lpstr>Refining the dataset</vt:lpstr>
      <vt:lpstr>Refining the dataset</vt:lpstr>
      <vt:lpstr>Designing the Micromap</vt:lpstr>
      <vt:lpstr>PowerPoint Presentation</vt:lpstr>
      <vt:lpstr>Old graph vs Redesigned graph</vt:lpstr>
      <vt:lpstr>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515: Midterm Project Bad Graph Redesign Project</dc:title>
  <dc:creator>Nikhil Kumar Jamma</dc:creator>
  <cp:lastModifiedBy>Nikhil Kumar Jamma</cp:lastModifiedBy>
  <cp:revision>4</cp:revision>
  <dcterms:created xsi:type="dcterms:W3CDTF">2022-10-02T13:31:32Z</dcterms:created>
  <dcterms:modified xsi:type="dcterms:W3CDTF">2023-10-04T02:40:13Z</dcterms:modified>
</cp:coreProperties>
</file>